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241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I:\Users\Public\Documents\wisconsin\Resultats%20ROP_wisconsin_15var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chart>
    <c:autoTitleDeleted val="1"/>
    <c:plotArea>
      <c:layout/>
      <c:lineChart>
        <c:grouping val="standard"/>
        <c:ser>
          <c:idx val="4"/>
          <c:order val="0"/>
          <c:tx>
            <c:strRef>
              <c:f>RF!$V$1</c:f>
              <c:strCache>
                <c:ptCount val="1"/>
                <c:pt idx="0">
                  <c:v>FPT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val>
            <c:numRef>
              <c:f>RF!$V$2:$V$31</c:f>
              <c:numCache>
                <c:formatCode>General</c:formatCode>
                <c:ptCount val="30"/>
                <c:pt idx="0">
                  <c:v>234.64</c:v>
                </c:pt>
                <c:pt idx="1">
                  <c:v>229.95</c:v>
                </c:pt>
                <c:pt idx="2">
                  <c:v>227.64</c:v>
                </c:pt>
                <c:pt idx="3">
                  <c:v>226.14</c:v>
                </c:pt>
                <c:pt idx="4">
                  <c:v>205.23</c:v>
                </c:pt>
                <c:pt idx="5">
                  <c:v>130.61000000000001</c:v>
                </c:pt>
                <c:pt idx="6">
                  <c:v>130.61000000000001</c:v>
                </c:pt>
                <c:pt idx="7">
                  <c:v>130.61000000000001</c:v>
                </c:pt>
                <c:pt idx="8">
                  <c:v>130.61000000000001</c:v>
                </c:pt>
                <c:pt idx="9">
                  <c:v>130.72999999999999</c:v>
                </c:pt>
                <c:pt idx="10">
                  <c:v>121.1</c:v>
                </c:pt>
                <c:pt idx="11">
                  <c:v>118.66</c:v>
                </c:pt>
                <c:pt idx="12">
                  <c:v>82.554000000000002</c:v>
                </c:pt>
                <c:pt idx="13">
                  <c:v>80.382999999999996</c:v>
                </c:pt>
                <c:pt idx="14">
                  <c:v>80.382999999999996</c:v>
                </c:pt>
                <c:pt idx="15">
                  <c:v>80.194999999999993</c:v>
                </c:pt>
                <c:pt idx="16">
                  <c:v>78.805999999999997</c:v>
                </c:pt>
                <c:pt idx="17">
                  <c:v>78.805999999999997</c:v>
                </c:pt>
                <c:pt idx="18">
                  <c:v>77.831000000000003</c:v>
                </c:pt>
                <c:pt idx="19">
                  <c:v>74.837000000000003</c:v>
                </c:pt>
                <c:pt idx="20">
                  <c:v>68.105000000000004</c:v>
                </c:pt>
                <c:pt idx="21">
                  <c:v>68.105000000000004</c:v>
                </c:pt>
                <c:pt idx="22">
                  <c:v>68.105000000000004</c:v>
                </c:pt>
                <c:pt idx="23">
                  <c:v>68.105000000000004</c:v>
                </c:pt>
                <c:pt idx="24">
                  <c:v>68.105000000000004</c:v>
                </c:pt>
                <c:pt idx="25">
                  <c:v>70.674999999999997</c:v>
                </c:pt>
                <c:pt idx="26">
                  <c:v>70.674999999999997</c:v>
                </c:pt>
                <c:pt idx="27">
                  <c:v>68.775000000000006</c:v>
                </c:pt>
                <c:pt idx="28">
                  <c:v>68.775000000000006</c:v>
                </c:pt>
              </c:numCache>
            </c:numRef>
          </c:val>
        </c:ser>
        <c:ser>
          <c:idx val="2"/>
          <c:order val="1"/>
          <c:tx>
            <c:strRef>
              <c:f>RF!$T$1</c:f>
              <c:strCache>
                <c:ptCount val="1"/>
                <c:pt idx="0">
                  <c:v>RF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val>
            <c:numRef>
              <c:f>RF!$T$2:$T$31</c:f>
              <c:numCache>
                <c:formatCode>General</c:formatCode>
                <c:ptCount val="30"/>
                <c:pt idx="0">
                  <c:v>254.45</c:v>
                </c:pt>
                <c:pt idx="1">
                  <c:v>147.99</c:v>
                </c:pt>
                <c:pt idx="2">
                  <c:v>147.99</c:v>
                </c:pt>
                <c:pt idx="3">
                  <c:v>147.99</c:v>
                </c:pt>
                <c:pt idx="4">
                  <c:v>140.15</c:v>
                </c:pt>
                <c:pt idx="5">
                  <c:v>126.97</c:v>
                </c:pt>
                <c:pt idx="6">
                  <c:v>122.33</c:v>
                </c:pt>
                <c:pt idx="7">
                  <c:v>121.06</c:v>
                </c:pt>
                <c:pt idx="8">
                  <c:v>121.06</c:v>
                </c:pt>
                <c:pt idx="9">
                  <c:v>121.06</c:v>
                </c:pt>
                <c:pt idx="10">
                  <c:v>121.89</c:v>
                </c:pt>
                <c:pt idx="11">
                  <c:v>85.44</c:v>
                </c:pt>
                <c:pt idx="12">
                  <c:v>84.525999999999996</c:v>
                </c:pt>
                <c:pt idx="13">
                  <c:v>84.525999999999996</c:v>
                </c:pt>
                <c:pt idx="14">
                  <c:v>84.525999999999996</c:v>
                </c:pt>
                <c:pt idx="15">
                  <c:v>84.001999999999995</c:v>
                </c:pt>
                <c:pt idx="16">
                  <c:v>84.76</c:v>
                </c:pt>
                <c:pt idx="17">
                  <c:v>81.048000000000002</c:v>
                </c:pt>
                <c:pt idx="18">
                  <c:v>81.048000000000002</c:v>
                </c:pt>
                <c:pt idx="19">
                  <c:v>81.048000000000002</c:v>
                </c:pt>
                <c:pt idx="20">
                  <c:v>75.596999999999994</c:v>
                </c:pt>
                <c:pt idx="21">
                  <c:v>74.864999999999995</c:v>
                </c:pt>
                <c:pt idx="22">
                  <c:v>75.593999999999994</c:v>
                </c:pt>
                <c:pt idx="23">
                  <c:v>72.727999999999994</c:v>
                </c:pt>
                <c:pt idx="24">
                  <c:v>70.885999999999996</c:v>
                </c:pt>
                <c:pt idx="25">
                  <c:v>70.353999999999999</c:v>
                </c:pt>
                <c:pt idx="26">
                  <c:v>68.775999999999996</c:v>
                </c:pt>
                <c:pt idx="27">
                  <c:v>68.775999999999996</c:v>
                </c:pt>
                <c:pt idx="28">
                  <c:v>68.775000000000006</c:v>
                </c:pt>
              </c:numCache>
            </c:numRef>
          </c:val>
        </c:ser>
        <c:marker val="1"/>
        <c:axId val="148323328"/>
        <c:axId val="169571072"/>
      </c:lineChart>
      <c:catAx>
        <c:axId val="14832332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400"/>
            </a:pPr>
            <a:endParaRPr lang="fr-FR"/>
          </a:p>
        </c:txPr>
        <c:crossAx val="169571072"/>
        <c:crosses val="autoZero"/>
        <c:auto val="1"/>
        <c:lblAlgn val="ctr"/>
        <c:lblOffset val="100"/>
      </c:catAx>
      <c:valAx>
        <c:axId val="169571072"/>
        <c:scaling>
          <c:orientation val="minMax"/>
          <c:max val="100"/>
          <c:min val="60"/>
        </c:scaling>
        <c:axPos val="l"/>
        <c:majorGridlines>
          <c:spPr>
            <a:ln w="6350">
              <a:prstDash val="sysDash"/>
            </a:ln>
          </c:spPr>
        </c:majorGridlines>
        <c:numFmt formatCode="General" sourceLinked="1"/>
        <c:majorTickMark val="none"/>
        <c:tickLblPos val="nextTo"/>
        <c:txPr>
          <a:bodyPr/>
          <a:lstStyle/>
          <a:p>
            <a:pPr>
              <a:defRPr sz="2400"/>
            </a:pPr>
            <a:endParaRPr lang="fr-FR"/>
          </a:p>
        </c:txPr>
        <c:crossAx val="148323328"/>
        <c:crosses val="autoZero"/>
        <c:crossBetween val="between"/>
      </c:valAx>
    </c:plotArea>
    <c:plotVisOnly val="1"/>
    <c:dispBlanksAs val="gap"/>
  </c:chart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0.23478</cdr:x>
      <cdr:y>0.50878</cdr:y>
    </cdr:from>
    <cdr:to>
      <cdr:x>0.53913</cdr:x>
      <cdr:y>0.57238</cdr:y>
    </cdr:to>
    <cdr:sp macro="" textlink="">
      <cdr:nvSpPr>
        <cdr:cNvPr id="2" name="ZoneTexte 1"/>
        <cdr:cNvSpPr txBox="1"/>
      </cdr:nvSpPr>
      <cdr:spPr>
        <a:xfrm xmlns:a="http://schemas.openxmlformats.org/drawingml/2006/main">
          <a:off x="1944216" y="2880320"/>
          <a:ext cx="2520280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fr-FR" sz="1800" b="1" dirty="0" smtClean="0">
              <a:solidFill>
                <a:schemeClr val="tx1"/>
              </a:solidFill>
            </a:rPr>
            <a:t>Forest of </a:t>
          </a:r>
          <a:r>
            <a:rPr lang="fr-FR" sz="1800" b="1" dirty="0" err="1" smtClean="0">
              <a:solidFill>
                <a:schemeClr val="tx1"/>
              </a:solidFill>
            </a:rPr>
            <a:t>Perfect</a:t>
          </a:r>
          <a:r>
            <a:rPr lang="fr-FR" sz="1800" b="1" dirty="0" smtClean="0">
              <a:solidFill>
                <a:schemeClr val="tx1"/>
              </a:solidFill>
            </a:rPr>
            <a:t> </a:t>
          </a:r>
          <a:r>
            <a:rPr lang="fr-FR" sz="1800" b="1" dirty="0" err="1" smtClean="0">
              <a:solidFill>
                <a:schemeClr val="tx1"/>
              </a:solidFill>
            </a:rPr>
            <a:t>Trees</a:t>
          </a:r>
          <a:endParaRPr lang="fr-FR" sz="1800" b="1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0.66087</cdr:x>
      <cdr:y>0.38158</cdr:y>
    </cdr:from>
    <cdr:to>
      <cdr:x>0.86957</cdr:x>
      <cdr:y>0.44518</cdr:y>
    </cdr:to>
    <cdr:sp macro="" textlink="">
      <cdr:nvSpPr>
        <cdr:cNvPr id="3" name="ZoneTexte 1"/>
        <cdr:cNvSpPr txBox="1"/>
      </cdr:nvSpPr>
      <cdr:spPr>
        <a:xfrm xmlns:a="http://schemas.openxmlformats.org/drawingml/2006/main">
          <a:off x="5472608" y="2160240"/>
          <a:ext cx="1728192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fr-FR" sz="1800" b="1" dirty="0" err="1" smtClean="0">
              <a:solidFill>
                <a:srgbClr val="FF0000"/>
              </a:solidFill>
            </a:rPr>
            <a:t>Random</a:t>
          </a:r>
          <a:r>
            <a:rPr lang="fr-FR" sz="1800" b="1" dirty="0" smtClean="0">
              <a:solidFill>
                <a:srgbClr val="FF0000"/>
              </a:solidFill>
            </a:rPr>
            <a:t> Forest </a:t>
          </a:r>
          <a:endParaRPr lang="fr-FR" sz="1800" b="1" dirty="0">
            <a:solidFill>
              <a:srgbClr val="FF0000"/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20C4B-9B02-4A2D-AF51-6A857D71758D}" type="datetimeFigureOut">
              <a:rPr lang="fr-FR" smtClean="0"/>
              <a:t>19/12/2017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53B63-8BA0-4DA4-B0BA-F751660C085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20C4B-9B02-4A2D-AF51-6A857D71758D}" type="datetimeFigureOut">
              <a:rPr lang="fr-FR" smtClean="0"/>
              <a:t>19/12/2017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53B63-8BA0-4DA4-B0BA-F751660C085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20C4B-9B02-4A2D-AF51-6A857D71758D}" type="datetimeFigureOut">
              <a:rPr lang="fr-FR" smtClean="0"/>
              <a:t>19/12/2017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53B63-8BA0-4DA4-B0BA-F751660C085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20C4B-9B02-4A2D-AF51-6A857D71758D}" type="datetimeFigureOut">
              <a:rPr lang="fr-FR" smtClean="0"/>
              <a:t>19/12/2017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53B63-8BA0-4DA4-B0BA-F751660C085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20C4B-9B02-4A2D-AF51-6A857D71758D}" type="datetimeFigureOut">
              <a:rPr lang="fr-FR" smtClean="0"/>
              <a:t>19/12/2017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53B63-8BA0-4DA4-B0BA-F751660C085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20C4B-9B02-4A2D-AF51-6A857D71758D}" type="datetimeFigureOut">
              <a:rPr lang="fr-FR" smtClean="0"/>
              <a:t>19/12/2017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53B63-8BA0-4DA4-B0BA-F751660C085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20C4B-9B02-4A2D-AF51-6A857D71758D}" type="datetimeFigureOut">
              <a:rPr lang="fr-FR" smtClean="0"/>
              <a:t>19/12/2017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53B63-8BA0-4DA4-B0BA-F751660C085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20C4B-9B02-4A2D-AF51-6A857D71758D}" type="datetimeFigureOut">
              <a:rPr lang="fr-FR" smtClean="0"/>
              <a:t>19/12/2017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53B63-8BA0-4DA4-B0BA-F751660C085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20C4B-9B02-4A2D-AF51-6A857D71758D}" type="datetimeFigureOut">
              <a:rPr lang="fr-FR" smtClean="0"/>
              <a:t>19/12/2017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53B63-8BA0-4DA4-B0BA-F751660C085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20C4B-9B02-4A2D-AF51-6A857D71758D}" type="datetimeFigureOut">
              <a:rPr lang="fr-FR" smtClean="0"/>
              <a:t>19/12/2017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53B63-8BA0-4DA4-B0BA-F751660C085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20C4B-9B02-4A2D-AF51-6A857D71758D}" type="datetimeFigureOut">
              <a:rPr lang="fr-FR" smtClean="0"/>
              <a:t>19/12/2017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53B63-8BA0-4DA4-B0BA-F751660C085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20C4B-9B02-4A2D-AF51-6A857D71758D}" type="datetimeFigureOut">
              <a:rPr lang="fr-FR" smtClean="0"/>
              <a:t>19/12/2017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053B63-8BA0-4DA4-B0BA-F751660C0858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phique 3"/>
          <p:cNvGraphicFramePr/>
          <p:nvPr/>
        </p:nvGraphicFramePr>
        <p:xfrm>
          <a:off x="683568" y="908720"/>
          <a:ext cx="8280920" cy="5661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215008" y="332656"/>
            <a:ext cx="89289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/>
              <a:t>AIC </a:t>
            </a:r>
            <a:r>
              <a:rPr lang="fr-FR" sz="2400" dirty="0" err="1" smtClean="0"/>
              <a:t>according</a:t>
            </a:r>
            <a:r>
              <a:rPr lang="fr-FR" sz="2400" dirty="0" smtClean="0"/>
              <a:t> to the </a:t>
            </a:r>
            <a:r>
              <a:rPr lang="fr-FR" sz="2400" dirty="0" err="1" smtClean="0"/>
              <a:t>number</a:t>
            </a:r>
            <a:r>
              <a:rPr lang="fr-FR" sz="2400" dirty="0" smtClean="0"/>
              <a:t> of </a:t>
            </a:r>
            <a:r>
              <a:rPr lang="fr-FR" sz="2400" dirty="0" err="1" smtClean="0"/>
              <a:t>classifiers</a:t>
            </a:r>
            <a:r>
              <a:rPr lang="fr-FR" sz="2400" dirty="0" smtClean="0"/>
              <a:t> </a:t>
            </a:r>
            <a:r>
              <a:rPr lang="fr-FR" sz="2400" dirty="0" err="1" smtClean="0"/>
              <a:t>included</a:t>
            </a:r>
            <a:r>
              <a:rPr lang="fr-FR" sz="2400" dirty="0" smtClean="0"/>
              <a:t> in th </a:t>
            </a:r>
            <a:r>
              <a:rPr lang="fr-FR" sz="2400" dirty="0" err="1" smtClean="0"/>
              <a:t>logistic</a:t>
            </a:r>
            <a:r>
              <a:rPr lang="fr-FR" sz="2400" dirty="0" smtClean="0"/>
              <a:t> model</a:t>
            </a:r>
            <a:endParaRPr lang="fr-FR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18</Words>
  <Application>Microsoft Office PowerPoint</Application>
  <PresentationFormat>Affichage à l'écran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Windows 7</dc:creator>
  <cp:lastModifiedBy>Windows 7</cp:lastModifiedBy>
  <cp:revision>2</cp:revision>
  <dcterms:created xsi:type="dcterms:W3CDTF">2017-12-19T21:30:01Z</dcterms:created>
  <dcterms:modified xsi:type="dcterms:W3CDTF">2017-12-19T21:37:00Z</dcterms:modified>
</cp:coreProperties>
</file>